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4" r:id="rId6"/>
    <p:sldId id="259" r:id="rId7"/>
    <p:sldId id="296" r:id="rId8"/>
    <p:sldId id="325" r:id="rId9"/>
    <p:sldId id="329" r:id="rId10"/>
    <p:sldId id="328" r:id="rId11"/>
    <p:sldId id="262" r:id="rId12"/>
    <p:sldId id="318" r:id="rId13"/>
    <p:sldId id="324" r:id="rId14"/>
    <p:sldId id="327" r:id="rId15"/>
    <p:sldId id="308" r:id="rId16"/>
    <p:sldId id="321" r:id="rId17"/>
    <p:sldId id="315" r:id="rId18"/>
    <p:sldId id="326" r:id="rId19"/>
    <p:sldId id="272" r:id="rId20"/>
    <p:sldId id="316" r:id="rId21"/>
    <p:sldId id="323" r:id="rId22"/>
    <p:sldId id="297" r:id="rId23"/>
    <p:sldId id="265" r:id="rId24"/>
    <p:sldId id="309" r:id="rId25"/>
    <p:sldId id="289" r:id="rId26"/>
    <p:sldId id="266" r:id="rId2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004176"/>
    <a:srgbClr val="CF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E9EDF2-7D27-4DC2-A5A4-DEB93FF1D9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4A495-26AD-4FDD-8CFD-1ACBAAD93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00A46F-B95A-4AC4-B5DF-769316A975FE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128DD-039B-4D18-B2F3-E3F61828ED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A4541-8B75-49E5-B1FF-EE2CC8A459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09597F-E7FB-4689-8470-8A1E033FC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B3D8A9-5743-4301-B110-3672531B4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32EFED-3453-4285-897B-1F5E34E744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EB7AC9-755C-4B50-B9D5-75479CADCA95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ABB853-4D9C-4945-BE1B-CE23CB91F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59588B-310E-4AC0-9177-C4997F945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DF6D2-64F0-4044-870D-4F09E96F65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587BF-E1B9-4407-B6DB-CE8124FB4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1329D3-DBF9-421A-AE92-77E00B06F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B752F613-640D-4842-9CF4-13660AC34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138363"/>
            <a:ext cx="11477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408D52-B5C7-43EF-82CF-920C9B1C5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5E92E1-F9D4-432E-B73F-9A9261F45C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EF6889C-0468-44D1-A09E-75D641E4DB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D3F072-5537-4D73-A9D2-B9478440CF09}" type="datetime1">
              <a:rPr lang="en-US" altLang="en-US"/>
              <a:pPr/>
              <a:t>3/23/2021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>
            <a:extLst>
              <a:ext uri="{FF2B5EF4-FFF2-40B4-BE49-F238E27FC236}">
                <a16:creationId xmlns:a16="http://schemas.microsoft.com/office/drawing/2014/main" id="{835F171F-95B3-4F89-93B5-6AE0C69F1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F4B6E5-3086-466C-94B5-EA520FDC3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F5F4ED-D2A3-42CD-A3A9-929F2600DB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C7394B12-D509-4F31-AB32-C2B8154FD0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441739-76F8-47EF-8CB2-B36AA52594A4}" type="datetime1">
              <a:rPr lang="en-US" altLang="en-US"/>
              <a:pPr/>
              <a:t>3/23/2021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3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>
            <a:extLst>
              <a:ext uri="{FF2B5EF4-FFF2-40B4-BE49-F238E27FC236}">
                <a16:creationId xmlns:a16="http://schemas.microsoft.com/office/drawing/2014/main" id="{79F694B3-4B71-40AF-974D-ABA19770F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872BA75-8598-434C-8D51-A6430747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64226B-B6F2-41B4-8583-F73EE68D0E4C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46C14-9DAE-41CC-AE21-5203512AC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A1CCD-946D-4E3D-8463-C4B359E46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1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>
            <a:extLst>
              <a:ext uri="{FF2B5EF4-FFF2-40B4-BE49-F238E27FC236}">
                <a16:creationId xmlns:a16="http://schemas.microsoft.com/office/drawing/2014/main" id="{7D07B288-9F01-4AF5-891F-37724F7BF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56CAF6E-743A-47F8-92B8-A78B458B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CD6981-C482-42D9-9A65-5737E2C7B1E4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85D67-78D4-4931-A5A1-398FA8BAF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C72352-9996-4DE1-B510-D14B71D9F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>
            <a:extLst>
              <a:ext uri="{FF2B5EF4-FFF2-40B4-BE49-F238E27FC236}">
                <a16:creationId xmlns:a16="http://schemas.microsoft.com/office/drawing/2014/main" id="{6E75E112-017C-484A-AF1F-F064223B5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C21A051-DAC7-4CC6-9C4A-B794CA65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3B2B0-6640-4E32-9E66-F54233F93BD6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3B560-1D87-43A9-91C1-422365C265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9E0DDD-91E6-4065-8EFC-C660FFF69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0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6569E-CB92-4FB4-BBAC-E8F0E95B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A77C5E-DEC3-491A-BD9C-9F3A4DE0454F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FEEB894-1BE9-44BD-8515-51369C2F7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93AAF5-99D0-4C82-9E18-D4E203C70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9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49BF0-F9F6-434B-9AFE-5D99ECA6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3D3DBB-1F71-4B7F-8D69-4CF4EB898ECF}" type="datetime1">
              <a:rPr lang="en-US" altLang="en-US"/>
              <a:pPr/>
              <a:t>3/23/2021</a:t>
            </a:fld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4284842-0CFD-4432-AB81-0B85235F2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D75300-AC30-4059-8FA7-4403929B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1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//Users/jaypointer/Desktop/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>
            <a:extLst>
              <a:ext uri="{FF2B5EF4-FFF2-40B4-BE49-F238E27FC236}">
                <a16:creationId xmlns:a16="http://schemas.microsoft.com/office/drawing/2014/main" id="{46D4E3BC-A27E-4A70-88C0-25DE2531025B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075"/>
            <a:ext cx="91678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AA1F7D2-D8CA-47B6-B247-3F5B8E7799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9E2C3B8-657D-4270-8537-EBCA11638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9893-6D7B-4B75-B469-AA11D4D0D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17DD27AB-A873-4DA6-BC6A-E925611700B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9">
            <a:extLst>
              <a:ext uri="{FF2B5EF4-FFF2-40B4-BE49-F238E27FC236}">
                <a16:creationId xmlns:a16="http://schemas.microsoft.com/office/drawing/2014/main" id="{90826F7B-D392-441C-9AB0-647A6A8CAF1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61063"/>
            <a:ext cx="10588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1C253FF-C186-47C9-90E4-97A6262CD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fld id="{5F25E402-DA95-45CE-9B19-4DE1F0B6D068}" type="datetime1">
              <a:rPr lang="en-US" altLang="en-US"/>
              <a:pPr/>
              <a:t>3/23/2021</a:t>
            </a:fld>
            <a:endParaRPr lang="en-US" altLang="en-US"/>
          </a:p>
        </p:txBody>
      </p:sp>
      <p:pic>
        <p:nvPicPr>
          <p:cNvPr id="1032" name="Picture 13" descr="AnnivGrStandard_White.png">
            <a:extLst>
              <a:ext uri="{FF2B5EF4-FFF2-40B4-BE49-F238E27FC236}">
                <a16:creationId xmlns:a16="http://schemas.microsoft.com/office/drawing/2014/main" id="{FF6C8A96-49E7-4F5C-A6AB-6B1AD4A288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508750"/>
            <a:ext cx="18303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cmc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qEa2OUi1bI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coutingevent.com/296-Camporee2021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sacmc.org/form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cmc.org/donat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pKYl0b-m-U?feature=oembed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99382831?app_id=12296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504567477?app_id=12296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sacmc.org/subscrib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553FA42B-03E6-4E4E-84CA-A8E3A80F4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D3E75C57-E577-4A2A-9521-7D98BA39610A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CF4DB635-0B3B-4E61-86A6-2C67C9EC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059" y="2326481"/>
            <a:ext cx="5856741" cy="2205038"/>
          </a:xfrm>
        </p:spPr>
        <p:txBody>
          <a:bodyPr/>
          <a:lstStyle/>
          <a:p>
            <a:pPr algn="ctr"/>
            <a:r>
              <a:rPr lang="en-US">
                <a:ea typeface="ヒラギノ角ゴ Pro W3"/>
                <a:cs typeface="Helvetica"/>
              </a:rPr>
              <a:t>Central Minnesota Council</a:t>
            </a:r>
            <a:br>
              <a:rPr lang="en-US">
                <a:ea typeface="ヒラギノ角ゴ Pro W3"/>
                <a:cs typeface="Helvetica"/>
              </a:rPr>
            </a:br>
            <a:br>
              <a:rPr lang="en-US">
                <a:ea typeface="ヒラギノ角ゴ Pro W3"/>
                <a:cs typeface="Helvetica"/>
              </a:rPr>
            </a:br>
            <a:br>
              <a:rPr lang="en-US">
                <a:ea typeface="ヒラギノ角ゴ Pro W3"/>
                <a:cs typeface="Helvetica"/>
              </a:rPr>
            </a:br>
            <a:r>
              <a:rPr lang="en-US">
                <a:ea typeface="ヒラギノ角ゴ Pro W3"/>
                <a:cs typeface="Helvetica"/>
              </a:rPr>
              <a:t>March 2021 </a:t>
            </a:r>
            <a:br>
              <a:rPr lang="en-US">
                <a:ea typeface="ヒラギノ角ゴ Pro W3"/>
                <a:cs typeface="Helvetica"/>
              </a:rPr>
            </a:br>
            <a:r>
              <a:rPr lang="en-US">
                <a:ea typeface="ヒラギノ角ゴ Pro W3"/>
                <a:cs typeface="Helvetica"/>
              </a:rPr>
              <a:t>Roundtable</a:t>
            </a:r>
            <a:br>
              <a:rPr lang="en-US">
                <a:ea typeface="ヒラギノ角ゴ Pro W3"/>
                <a:cs typeface="Helvetica"/>
              </a:rPr>
            </a:br>
            <a:br>
              <a:rPr lang="en-US">
                <a:ea typeface="ヒラギノ角ゴ Pro W3"/>
                <a:cs typeface="Helvetica"/>
              </a:rPr>
            </a:br>
            <a:br>
              <a:rPr lang="en-US">
                <a:ea typeface="ヒラギノ角ゴ Pro W3"/>
                <a:cs typeface="Helvetica"/>
              </a:rPr>
            </a:br>
            <a:br>
              <a:rPr lang="en-US">
                <a:ea typeface="ヒラギノ角ゴ Pro W3"/>
                <a:cs typeface="Helvetica"/>
              </a:rPr>
            </a:br>
            <a:endParaRPr lang="en-US" sz="5000" i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9343-4C73-4C39-9BB0-4380B60D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3229663" cy="1265246"/>
          </a:xfrm>
        </p:spPr>
        <p:txBody>
          <a:bodyPr/>
          <a:lstStyle/>
          <a:p>
            <a:r>
              <a:rPr lang="en-US">
                <a:ea typeface="ヒラギノ角ゴ Pro W3"/>
              </a:rPr>
              <a:t>Pinewood Derby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4231-C3BD-49BD-9770-BDD0AAD7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206"/>
            <a:ext cx="8229600" cy="4642110"/>
          </a:xfrm>
        </p:spPr>
        <p:txBody>
          <a:bodyPr/>
          <a:lstStyle/>
          <a:p>
            <a:pPr marL="0" indent="0">
              <a:buNone/>
            </a:pPr>
            <a:r>
              <a:rPr lang="en-US" sz="2000">
                <a:ea typeface="ヒラギノ角ゴ Pro W3"/>
              </a:rPr>
              <a:t>District/Council Wide </a:t>
            </a:r>
            <a:endParaRPr lang="en-US" sz="2000"/>
          </a:p>
          <a:p>
            <a:pPr marL="0" indent="0">
              <a:buNone/>
            </a:pPr>
            <a:r>
              <a:rPr lang="en-US" sz="2000">
                <a:ea typeface="ヒラギノ角ゴ Pro W3"/>
              </a:rPr>
              <a:t>Virtual Pinewood Derby Race</a:t>
            </a:r>
            <a:endParaRPr lang="en-US" sz="2000"/>
          </a:p>
          <a:p>
            <a:pPr marL="0" indent="0">
              <a:buNone/>
            </a:pPr>
            <a:r>
              <a:rPr lang="en-US" sz="2000">
                <a:ea typeface="ヒラギノ角ゴ Pro W3"/>
              </a:rPr>
              <a:t>March 20th Via </a:t>
            </a:r>
            <a:r>
              <a:rPr lang="en-US" sz="2000" err="1">
                <a:ea typeface="ヒラギノ角ゴ Pro W3"/>
              </a:rPr>
              <a:t>Youtube</a:t>
            </a:r>
            <a:endParaRPr lang="en-US" sz="2000">
              <a:ea typeface="ヒラギノ角ゴ Pro W3"/>
            </a:endParaRPr>
          </a:p>
          <a:p>
            <a:pPr marL="0" indent="0">
              <a:buNone/>
            </a:pPr>
            <a:r>
              <a:rPr lang="en-US" sz="2000">
                <a:ea typeface="ヒラギノ角ゴ Pro W3"/>
              </a:rPr>
              <a:t>registration is on </a:t>
            </a:r>
            <a:r>
              <a:rPr lang="en-US" sz="2000">
                <a:ea typeface="ヒラギノ角ゴ Pro W3"/>
                <a:hlinkClick r:id="rId3"/>
              </a:rPr>
              <a:t>www.bsacmc.org</a:t>
            </a:r>
            <a:r>
              <a:rPr lang="en-US" sz="2000">
                <a:ea typeface="ヒラギノ角ゴ Pro W3"/>
              </a:rPr>
              <a:t>  </a:t>
            </a:r>
            <a:endParaRPr lang="en-US" sz="2000"/>
          </a:p>
          <a:p>
            <a:r>
              <a:rPr lang="en-US" sz="2000">
                <a:ea typeface="ヒラギノ角ゴ Pro W3"/>
                <a:cs typeface="Helvetica"/>
              </a:rPr>
              <a:t>Cost is $5</a:t>
            </a:r>
          </a:p>
          <a:p>
            <a:r>
              <a:rPr lang="en-US" sz="2000">
                <a:ea typeface="ヒラギノ角ゴ Pro W3"/>
                <a:cs typeface="Helvetica"/>
              </a:rPr>
              <a:t>Top 3 from each age level in each Pack or if Pack has not had Pinewood derby yet.</a:t>
            </a:r>
          </a:p>
          <a:p>
            <a:r>
              <a:rPr lang="en-US" sz="2000">
                <a:ea typeface="ヒラギノ角ゴ Pro W3"/>
                <a:cs typeface="Helvetica"/>
              </a:rPr>
              <a:t>All participants need to register on </a:t>
            </a:r>
            <a:r>
              <a:rPr lang="en-US" sz="2000" err="1">
                <a:ea typeface="ヒラギノ角ゴ Pro W3"/>
                <a:cs typeface="Helvetica"/>
              </a:rPr>
              <a:t>Blackpug</a:t>
            </a:r>
            <a:r>
              <a:rPr lang="en-US" sz="2000">
                <a:ea typeface="ヒラギノ角ゴ Pro W3"/>
                <a:cs typeface="Helvetica"/>
              </a:rPr>
              <a:t> and fill out the google form.</a:t>
            </a:r>
          </a:p>
          <a:p>
            <a:r>
              <a:rPr lang="en-US" sz="2000">
                <a:solidFill>
                  <a:srgbClr val="FF0000"/>
                </a:solidFill>
                <a:ea typeface="ヒラギノ角ゴ Pro W3"/>
              </a:rPr>
              <a:t>Need volunteer help - track and computer, checking in cars, Producer behind the computer, Pit Crew (3 people), We need interviewers, and we need writers for the script. </a:t>
            </a:r>
            <a:r>
              <a:rPr lang="en-US" sz="2000">
                <a:ea typeface="ヒラギノ角ゴ Pro W3"/>
              </a:rPr>
              <a:t> </a:t>
            </a:r>
            <a:endParaRPr lang="en-US" sz="2000"/>
          </a:p>
          <a:p>
            <a:r>
              <a:rPr lang="en-US" sz="2000">
                <a:ea typeface="ヒラギノ角ゴ Pro W3"/>
              </a:rPr>
              <a:t>Cars need to be to the council by March 12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60C6D-BC0C-4A7A-8EE2-98E74D7DC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1ED809A-46E4-4725-B191-AC837780D0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7615" y="126066"/>
            <a:ext cx="4241936" cy="2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D176-436F-41C9-9565-C1A6F5EC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Council Camporee  </a:t>
            </a:r>
            <a:br>
              <a:rPr lang="en-US"/>
            </a:br>
            <a:r>
              <a:rPr lang="en-US"/>
              <a:t>"Wilderness Clue"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592F-96AE-4873-900E-99B4A6A5A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April 30 - May 2, 2021</a:t>
            </a:r>
          </a:p>
          <a:p>
            <a:pPr>
              <a:lnSpc>
                <a:spcPct val="90000"/>
              </a:lnSpc>
            </a:pPr>
            <a:r>
              <a:rPr lang="en-US" sz="1500"/>
              <a:t>Parker Scout Camp</a:t>
            </a:r>
          </a:p>
          <a:p>
            <a:pPr>
              <a:lnSpc>
                <a:spcPct val="90000"/>
              </a:lnSpc>
            </a:pPr>
            <a:r>
              <a:rPr lang="en-US" sz="1500"/>
              <a:t>$20 youth and </a:t>
            </a:r>
          </a:p>
          <a:p>
            <a:pPr>
              <a:lnSpc>
                <a:spcPct val="90000"/>
              </a:lnSpc>
            </a:pPr>
            <a:r>
              <a:rPr lang="en-US" sz="1500"/>
              <a:t>$5 adult and staff </a:t>
            </a:r>
          </a:p>
          <a:p>
            <a:pPr>
              <a:lnSpc>
                <a:spcPct val="90000"/>
              </a:lnSpc>
            </a:pPr>
            <a:r>
              <a:rPr lang="en-US" sz="1500"/>
              <a:t>Early bird ends April 13</a:t>
            </a:r>
          </a:p>
          <a:p>
            <a:pPr>
              <a:lnSpc>
                <a:spcPct val="90000"/>
              </a:lnSpc>
            </a:pPr>
            <a:r>
              <a:rPr lang="en-US" sz="1500"/>
              <a:t>Program features include but not limited to:</a:t>
            </a:r>
          </a:p>
          <a:p>
            <a:pPr lvl="1">
              <a:lnSpc>
                <a:spcPct val="90000"/>
              </a:lnSpc>
            </a:pPr>
            <a:r>
              <a:rPr lang="en-US" sz="1500" b="0"/>
              <a:t>An exciting Webelos Cross Over Ceremony</a:t>
            </a:r>
            <a:endParaRPr lang="en-US" sz="1500"/>
          </a:p>
          <a:p>
            <a:pPr lvl="1">
              <a:lnSpc>
                <a:spcPct val="90000"/>
              </a:lnSpc>
            </a:pPr>
            <a:r>
              <a:rPr lang="en-US" sz="1500" b="0"/>
              <a:t>Archery, 22 rifle, tomahawk throwing, Geocaching, First Aid, Knots &amp; Lashings, </a:t>
            </a:r>
            <a:r>
              <a:rPr lang="en-US" sz="1500"/>
              <a:t>campfire</a:t>
            </a:r>
            <a:r>
              <a:rPr lang="en-US" sz="1500" b="0"/>
              <a:t> program, and more</a:t>
            </a:r>
            <a:endParaRPr lang="en-US" sz="1500"/>
          </a:p>
          <a:p>
            <a:pPr>
              <a:lnSpc>
                <a:spcPct val="90000"/>
              </a:lnSpc>
            </a:pPr>
            <a:r>
              <a:rPr lang="en-US" sz="1500" b="0"/>
              <a:t>Register at: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b="0">
                <a:hlinkClick r:id="rId2"/>
              </a:rPr>
              <a:t>https://scoutingevent.com/296-Camporee2021</a:t>
            </a:r>
            <a:endParaRPr lang="en-US" sz="1500" b="0"/>
          </a:p>
          <a:p>
            <a:pPr>
              <a:lnSpc>
                <a:spcPct val="90000"/>
              </a:lnSpc>
            </a:pPr>
            <a:endParaRPr lang="en-US" sz="1500" b="0"/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A6C437F-1230-41D2-8FC9-C1B64FA19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79" y="1122903"/>
            <a:ext cx="3683018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0B55-74D8-4968-AF44-5CEAC9586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80F5F4ED-D2A3-42CD-A3A9-929F2600DBFD}" type="slidenum">
              <a:rPr lang="en-US" altLang="en-US"/>
              <a:pPr>
                <a:spcAft>
                  <a:spcPts val="60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9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D45D-084D-40BC-8FCB-FADD4191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Buy Your Mask today</a:t>
            </a:r>
          </a:p>
        </p:txBody>
      </p:sp>
      <p:pic>
        <p:nvPicPr>
          <p:cNvPr id="5" name="Picture 5" descr="A picture containing indoor, laying, piece, lying&#10;&#10;Description automatically generated">
            <a:extLst>
              <a:ext uri="{FF2B5EF4-FFF2-40B4-BE49-F238E27FC236}">
                <a16:creationId xmlns:a16="http://schemas.microsoft.com/office/drawing/2014/main" id="{92B64D49-E0DC-4C7B-8AAE-F346D1B47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128" r="14950" b="3"/>
          <a:stretch/>
        </p:blipFill>
        <p:spPr>
          <a:xfrm>
            <a:off x="496784" y="1333005"/>
            <a:ext cx="4127664" cy="4525963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14790-41A4-4153-BDB8-3ED96FF227EA}"/>
              </a:ext>
            </a:extLst>
          </p:cNvPr>
          <p:cNvSpPr txBox="1"/>
          <p:nvPr/>
        </p:nvSpPr>
        <p:spPr bwMode="auto">
          <a:xfrm>
            <a:off x="5528953" y="2500745"/>
            <a:ext cx="2781795" cy="186391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005AA3"/>
                </a:solidFill>
                <a:latin typeface="Lucida Grande"/>
                <a:ea typeface="ヒラギノ角ゴ Pro W3"/>
              </a:rPr>
              <a:t>1 for $3 </a:t>
            </a:r>
            <a:endParaRPr lang="en-US" sz="2800" b="1">
              <a:solidFill>
                <a:srgbClr val="005AA3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005AA3"/>
                </a:solidFill>
                <a:latin typeface="Lucida Grande"/>
                <a:ea typeface="ヒラギノ角ゴ Pro W3"/>
              </a:rPr>
              <a:t>or </a:t>
            </a:r>
          </a:p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005AA3"/>
                </a:solidFill>
                <a:latin typeface="Lucida Grande"/>
                <a:ea typeface="ヒラギノ角ゴ Pro W3"/>
              </a:rPr>
              <a:t>2 for $5</a:t>
            </a:r>
          </a:p>
          <a:p>
            <a:pPr>
              <a:spcAft>
                <a:spcPts val="600"/>
              </a:spcAft>
            </a:pPr>
            <a:endParaRPr lang="en-US" sz="2800" b="1">
              <a:solidFill>
                <a:srgbClr val="005AA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A03F0-82F7-4B3E-AB65-973E8B5F5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80F5F4ED-D2A3-42CD-A3A9-929F2600DBFD}" type="slidenum">
              <a:rPr lang="en-US" altLang="en-US"/>
              <a:pPr>
                <a:spcAft>
                  <a:spcPts val="60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87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20DB-0EDD-4FB6-AE6A-774B1881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57" y="252336"/>
            <a:ext cx="7043737" cy="1143000"/>
          </a:xfrm>
        </p:spPr>
        <p:txBody>
          <a:bodyPr/>
          <a:lstStyle/>
          <a:p>
            <a:r>
              <a:rPr lang="en-US">
                <a:ea typeface="ヒラギノ角ゴ Pro W3"/>
              </a:rPr>
              <a:t>Parker Scout Camp</a:t>
            </a:r>
            <a:br>
              <a:rPr lang="en-US">
                <a:ea typeface="ヒラギノ角ゴ Pro W3"/>
              </a:rPr>
            </a:br>
            <a:r>
              <a:rPr lang="en-US">
                <a:ea typeface="ヒラギノ角ゴ Pro W3"/>
              </a:rPr>
              <a:t>“</a:t>
            </a:r>
            <a:r>
              <a:rPr lang="en-US" sz="2800">
                <a:ea typeface="ヒラギノ角ゴ Pro W3"/>
              </a:rPr>
              <a:t>Super Scouts Wear a Different Mask”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B438-EC0D-4831-8D6B-99F57E08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>
                <a:ea typeface="ヒラギノ角ゴ Pro W3"/>
                <a:cs typeface="Helvetica"/>
              </a:rPr>
              <a:t>Cub Scout Resident Camp</a:t>
            </a:r>
            <a:r>
              <a:rPr lang="en-US" sz="1800" b="0">
                <a:ea typeface="ヒラギノ角ゴ Pro W3"/>
                <a:cs typeface="Helvetica"/>
              </a:rPr>
              <a:t>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June 18-20, June 25-27, July 9-11, Weekends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July 17, Day Camp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Different programs for rank advancement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Archery, BB’s, Kayaks, Waterfront Gym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Scratch Cooked Meals!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Registration opens February 15</a:t>
            </a:r>
            <a:r>
              <a:rPr lang="en-US" sz="1800" b="0" baseline="30000">
                <a:ea typeface="ヒラギノ角ゴ Pro W3"/>
                <a:cs typeface="Helvetica"/>
              </a:rPr>
              <a:t>th</a:t>
            </a:r>
            <a:r>
              <a:rPr lang="en-US" sz="1800" b="0">
                <a:ea typeface="ヒラギノ角ゴ Pro W3"/>
                <a:cs typeface="Helvetica"/>
              </a:rPr>
              <a:t>! </a:t>
            </a:r>
            <a:endParaRPr lang="en-US" sz="1800"/>
          </a:p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  <a:ea typeface="ヒラギノ角ゴ Pro W3"/>
                <a:cs typeface="Helvetica"/>
              </a:rPr>
              <a:t>We are in need of Lifeguards: Contact Jace Carlson: 218-330-9408</a:t>
            </a:r>
            <a:endParaRPr lang="en-US" sz="1800">
              <a:solidFill>
                <a:srgbClr val="FF0000"/>
              </a:solidFill>
              <a:cs typeface="Helvetica"/>
            </a:endParaRPr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  </a:t>
            </a:r>
            <a:endParaRPr lang="en-US" sz="1800"/>
          </a:p>
          <a:p>
            <a:pPr marL="0" indent="0">
              <a:buNone/>
            </a:pPr>
            <a:r>
              <a:rPr lang="en-US" sz="1800">
                <a:ea typeface="ヒラギノ角ゴ Pro W3"/>
                <a:cs typeface="Helvetica"/>
              </a:rPr>
              <a:t>Parker Scout Camp Survey  - CLOSES March 15th !</a:t>
            </a:r>
            <a:r>
              <a:rPr lang="en-US" sz="1800" b="0">
                <a:ea typeface="ヒラギノ角ゴ Pro W3"/>
                <a:cs typeface="Helvetica"/>
              </a:rPr>
              <a:t>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Help us grow the fun at Parker Scout Camp 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IN the weekly newsletter  - or on Council web site </a:t>
            </a:r>
          </a:p>
          <a:p>
            <a:pPr marL="0" indent="0">
              <a:buNone/>
            </a:pPr>
            <a:r>
              <a:rPr lang="en-US" sz="1800" b="0">
                <a:ea typeface="ヒラギノ角ゴ Pro W3"/>
                <a:cs typeface="Helvetica"/>
              </a:rPr>
              <a:t>NEED ALL ADULTS to please complete it !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1933C-2543-4BD1-9C57-3B2B1409F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2890D67-C2D7-43A9-BB88-CDF44656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34948" y="1668339"/>
            <a:ext cx="3073546" cy="20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0598-3D36-47E0-B9B7-15FC5258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64159-E69A-4933-AD7A-908FEE332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83B76-ED2A-4B58-89FA-A528E86B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352" y="1710369"/>
            <a:ext cx="7528316" cy="4165036"/>
          </a:xfrm>
        </p:spPr>
        <p:txBody>
          <a:bodyPr/>
          <a:lstStyle/>
          <a:p>
            <a:pPr marL="0" indent="0">
              <a:buNone/>
            </a:pPr>
            <a:r>
              <a:rPr lang="en-US" b="0">
                <a:ea typeface="ヒラギノ角ゴ Pro W3"/>
                <a:cs typeface="Helvetica"/>
                <a:hlinkClick r:id="rId2"/>
              </a:rPr>
              <a:t>https://www.bsacmc.org/forms</a:t>
            </a:r>
            <a:endParaRPr lang="en-US"/>
          </a:p>
          <a:p>
            <a:r>
              <a:rPr lang="en-US">
                <a:ea typeface="ヒラギノ角ゴ Pro W3"/>
              </a:rPr>
              <a:t>District Award of Merit</a:t>
            </a:r>
            <a:endParaRPr lang="en-US"/>
          </a:p>
          <a:p>
            <a:r>
              <a:rPr lang="en-US">
                <a:ea typeface="ヒラギノ角ゴ Pro W3"/>
              </a:rPr>
              <a:t>Leader Awards</a:t>
            </a:r>
          </a:p>
          <a:p>
            <a:pPr marL="0" indent="0">
              <a:buNone/>
            </a:pPr>
            <a:endParaRPr lang="en-US">
              <a:ea typeface="ヒラギノ角ゴ Pro W3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ea typeface="ヒラギノ角ゴ Pro W3"/>
              </a:rPr>
              <a:t>Council Recognition Dinner – TBD- tentatively June 2021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4AE6-7FAE-4EDC-853A-EF36FE90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r>
              <a:rPr lang="en-US">
                <a:ea typeface="ヒラギノ角ゴ Pro W3"/>
              </a:rPr>
              <a:t>Roving Council WIDE Day Camp(s)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46CB8-586D-43D6-8A73-02FB7967A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28940" cy="4379268"/>
          </a:xfrm>
        </p:spPr>
        <p:txBody>
          <a:bodyPr wrap="square" anchor="t">
            <a:normAutofit/>
          </a:bodyPr>
          <a:lstStyle/>
          <a:p>
            <a:r>
              <a:rPr lang="en-US" sz="2400">
                <a:solidFill>
                  <a:schemeClr val="tx2"/>
                </a:solidFill>
                <a:ea typeface="ヒラギノ角ゴ Pro W3"/>
                <a:cs typeface="Helvetica"/>
              </a:rPr>
              <a:t>Theme: </a:t>
            </a:r>
            <a:r>
              <a:rPr lang="en-US" sz="2400">
                <a:solidFill>
                  <a:srgbClr val="FF0000"/>
                </a:solidFill>
                <a:latin typeface="Jokerman"/>
                <a:ea typeface="ヒラギノ角ゴ Pro W3"/>
              </a:rPr>
              <a:t>Weird Science</a:t>
            </a:r>
          </a:p>
          <a:p>
            <a:r>
              <a:rPr lang="en-US" sz="2400">
                <a:ea typeface="ヒラギノ角ゴ Pro W3"/>
              </a:rPr>
              <a:t>Multiple locations in each district</a:t>
            </a:r>
          </a:p>
          <a:p>
            <a:r>
              <a:rPr lang="en-US" sz="2400">
                <a:ea typeface="ヒラギノ角ゴ Pro W3"/>
              </a:rPr>
              <a:t>Check out the new Inflatable Archery Range</a:t>
            </a:r>
          </a:p>
          <a:p>
            <a:r>
              <a:rPr lang="en-US" sz="2400">
                <a:ea typeface="ヒラギノ角ゴ Pro W3"/>
              </a:rPr>
              <a:t>Contact Ken Toole:</a:t>
            </a:r>
          </a:p>
          <a:p>
            <a:pPr lvl="1"/>
            <a:r>
              <a:rPr lang="en-US" sz="2000">
                <a:ea typeface="ヒラギノ角ゴ Pro W3"/>
              </a:rPr>
              <a:t>Kenneth.Toole@scouting.org</a:t>
            </a:r>
          </a:p>
          <a:p>
            <a:pPr lvl="1"/>
            <a:r>
              <a:rPr lang="en-US" sz="2000">
                <a:ea typeface="ヒラギノ角ゴ Pro W3"/>
              </a:rPr>
              <a:t>218-780-0694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3FD188-D3C0-4F6B-94A3-CCD3D62C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55" y="3469077"/>
            <a:ext cx="3351019" cy="233733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A83A5-DF1F-43E6-87F3-84A5586C4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80F5F4ED-D2A3-42CD-A3A9-929F2600DBFD}" type="slidenum">
              <a:rPr lang="en-US" altLang="en-US"/>
              <a:pPr>
                <a:spcAft>
                  <a:spcPts val="600"/>
                </a:spcAft>
              </a:pPr>
              <a:t>15</a:t>
            </a:fld>
            <a:endParaRPr lang="en-US" altLang="en-US"/>
          </a:p>
        </p:txBody>
      </p:sp>
      <p:pic>
        <p:nvPicPr>
          <p:cNvPr id="6" name="Picture 6" descr="A picture containing sky, person&#10;&#10;Description automatically generated">
            <a:extLst>
              <a:ext uri="{FF2B5EF4-FFF2-40B4-BE49-F238E27FC236}">
                <a16:creationId xmlns:a16="http://schemas.microsoft.com/office/drawing/2014/main" id="{804B0051-837B-4240-83A0-C78CDB38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417503"/>
            <a:ext cx="3408903" cy="18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2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D4210B-694E-48F1-8DB5-C85D893C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SCOUT SHOP 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9D16A3-23C4-4FEA-9911-6737BDFC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16997"/>
          </a:xfrm>
        </p:spPr>
        <p:txBody>
          <a:bodyPr/>
          <a:lstStyle/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endParaRPr lang="en-US" sz="2800">
              <a:ea typeface="ヒラギノ角ゴ Pro W3"/>
            </a:endParaRPr>
          </a:p>
          <a:p>
            <a:pPr marL="0" indent="0">
              <a:buNone/>
            </a:pPr>
            <a:endParaRPr lang="en-US" sz="2800">
              <a:ea typeface="ヒラギノ角ゴ Pro W3"/>
            </a:endParaRPr>
          </a:p>
          <a:p>
            <a:pPr marL="0" indent="0">
              <a:buNone/>
            </a:pPr>
            <a:endParaRPr lang="en-US" sz="2800">
              <a:ea typeface="ヒラギノ角ゴ Pro W3"/>
            </a:endParaRPr>
          </a:p>
          <a:p>
            <a:pPr marL="0" indent="0">
              <a:buNone/>
            </a:pPr>
            <a:endParaRPr lang="en-US" sz="2800"/>
          </a:p>
          <a:p>
            <a:endParaRPr lang="en-US" sz="2800" b="0"/>
          </a:p>
          <a:p>
            <a:pPr marL="0" indent="0">
              <a:buNone/>
            </a:pPr>
            <a:endParaRPr lang="en-US" sz="3300"/>
          </a:p>
          <a:p>
            <a:endParaRPr lang="en-US" sz="33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9478A-51AB-4A81-8388-4F5AC79C0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1CCD-946D-4E3D-8463-C4B359E4614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F60848-DB82-4CCA-816F-8DE7873E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8" y="1422066"/>
            <a:ext cx="5609967" cy="1611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A5780-EFF6-40BB-9C11-002B66891B4F}"/>
              </a:ext>
            </a:extLst>
          </p:cNvPr>
          <p:cNvSpPr txBox="1"/>
          <p:nvPr/>
        </p:nvSpPr>
        <p:spPr>
          <a:xfrm>
            <a:off x="6075086" y="1571971"/>
            <a:ext cx="240847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/>
                <a:ea typeface="ヒラギノ角ゴ Pro W3"/>
                <a:cs typeface="Helvetica"/>
              </a:rPr>
              <a:t>Save 25% on select Adventure items </a:t>
            </a:r>
          </a:p>
          <a:p>
            <a:r>
              <a:rPr lang="en-US" sz="2000" b="1">
                <a:latin typeface="Helvetica"/>
                <a:ea typeface="ヒラギノ角ゴ Pro W3"/>
                <a:cs typeface="Helvetica"/>
              </a:rPr>
              <a:t>Feb 22 – March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BB231-8CCA-4B0A-B71E-B41DBF326CE6}"/>
              </a:ext>
            </a:extLst>
          </p:cNvPr>
          <p:cNvSpPr txBox="1"/>
          <p:nvPr/>
        </p:nvSpPr>
        <p:spPr>
          <a:xfrm>
            <a:off x="514193" y="3886357"/>
            <a:ext cx="495342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004176"/>
                </a:solidFill>
                <a:latin typeface="Helvetica"/>
                <a:ea typeface="ヒラギノ角ゴ Pro W3"/>
                <a:cs typeface="Helvetica"/>
              </a:rPr>
              <a:t>50th Anniversary Environmental Protection Agency Award</a:t>
            </a:r>
            <a:endParaRPr lang="en-US" sz="2800">
              <a:solidFill>
                <a:srgbClr val="004176"/>
              </a:solidFill>
              <a:ea typeface="ヒラギノ角ゴ Pro W3"/>
            </a:endParaRPr>
          </a:p>
        </p:txBody>
      </p:sp>
      <p:pic>
        <p:nvPicPr>
          <p:cNvPr id="8" name="Picture 8" descr=".jpg">
            <a:extLst>
              <a:ext uri="{FF2B5EF4-FFF2-40B4-BE49-F238E27FC236}">
                <a16:creationId xmlns:a16="http://schemas.microsoft.com/office/drawing/2014/main" id="{516B9350-D126-466D-AD0C-BB8BA0AD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273" y="3673650"/>
            <a:ext cx="2711039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153F-93A3-4506-B228-157046A9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Spring Sale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8A0F-9F9D-4AD9-A676-8FF923A4C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4D3B1-DB13-4757-9E22-B9B3B52C51BE}"/>
              </a:ext>
            </a:extLst>
          </p:cNvPr>
          <p:cNvSpPr txBox="1"/>
          <p:nvPr/>
        </p:nvSpPr>
        <p:spPr>
          <a:xfrm>
            <a:off x="107740" y="1539090"/>
            <a:ext cx="8700170" cy="39757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Beef Snack Sticks from Old World Meats – Duluth, MN.  </a:t>
            </a:r>
            <a:endParaRPr lang="en-US" sz="2400" b="1">
              <a:solidFill>
                <a:srgbClr val="005AA3"/>
              </a:solidFill>
              <a:latin typeface="Helvetica"/>
              <a:ea typeface="ヒラギノ角ゴ Pro W3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•  </a:t>
            </a:r>
            <a:r>
              <a:rPr lang="en-US" sz="2400" b="1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Caddies of 20 sticks for $20.  </a:t>
            </a:r>
            <a:endParaRPr lang="en-US" sz="2400">
              <a:solidFill>
                <a:srgbClr val="005AA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•  </a:t>
            </a:r>
            <a:r>
              <a:rPr lang="en-US" sz="2400" b="1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Product Pick-up on March 2 – 5</a:t>
            </a:r>
            <a:endParaRPr lang="en-US" sz="2400" b="1">
              <a:solidFill>
                <a:srgbClr val="005AA3"/>
              </a:solidFill>
              <a:cs typeface="Helvetic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b="1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Unopened Caddies can be returned</a:t>
            </a:r>
            <a:endParaRPr lang="en-US" sz="2400" b="1">
              <a:solidFill>
                <a:srgbClr val="005AA3"/>
              </a:solidFill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•  </a:t>
            </a:r>
            <a:r>
              <a:rPr lang="en-US" sz="2400" b="1">
                <a:solidFill>
                  <a:srgbClr val="FF0000"/>
                </a:solidFill>
                <a:latin typeface="Lucida Grande"/>
                <a:ea typeface="ヒラギノ角ゴ Pro W3"/>
                <a:cs typeface="Helvetica"/>
              </a:rPr>
              <a:t>Return Unsold Product by April 26th</a:t>
            </a:r>
            <a:endParaRPr lang="en-US" sz="2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•  </a:t>
            </a:r>
            <a:r>
              <a:rPr lang="en-US" sz="2400" b="1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Payment Due to Scout Office by April 30</a:t>
            </a:r>
            <a:r>
              <a:rPr lang="en-US" sz="2400" b="1" baseline="30000">
                <a:solidFill>
                  <a:srgbClr val="005AA3"/>
                </a:solidFill>
                <a:latin typeface="Lucida Grande"/>
                <a:ea typeface="ヒラギノ角ゴ Pro W3"/>
                <a:cs typeface="Helvetica"/>
              </a:rPr>
              <a:t>th</a:t>
            </a:r>
            <a:endParaRPr lang="en-US" sz="2400">
              <a:solidFill>
                <a:srgbClr val="005AA3"/>
              </a:solidFill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sz="2400" b="1">
              <a:latin typeface="Helvetica"/>
              <a:ea typeface="ヒラギノ角ゴ Pro W3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219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92A4-0A4D-45CB-8577-3B07332F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  <a:cs typeface="Helvetica"/>
              </a:rPr>
              <a:t>Friends of Scouting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E5D2-B9BC-48C3-8646-72F22EB40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8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54BCCB9-09A8-4E77-9C49-BD638E834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10" y="1423757"/>
            <a:ext cx="2428741" cy="233808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C17EBF-DDE0-49D8-A4D5-91CCF1C5EA69}"/>
              </a:ext>
            </a:extLst>
          </p:cNvPr>
          <p:cNvSpPr txBox="1"/>
          <p:nvPr/>
        </p:nvSpPr>
        <p:spPr>
          <a:xfrm>
            <a:off x="3363821" y="1236092"/>
            <a:ext cx="5386039" cy="4385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2021 Family FOS </a:t>
            </a:r>
          </a:p>
          <a:p>
            <a:r>
              <a:rPr lang="en-US" b="1">
                <a:solidFill>
                  <a:srgbClr val="FF0000"/>
                </a:solidFill>
                <a:latin typeface="Lucida Grande"/>
                <a:ea typeface="ヒラギノ角ゴ Pro W3"/>
              </a:rPr>
              <a:t>•  Schedule your unit presentation at an upcoming in person or zoom event.  </a:t>
            </a:r>
            <a:endParaRPr lang="en-US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•Unit Incentive for Hitting Goal</a:t>
            </a:r>
            <a:endParaRPr lang="en-US" b="1">
              <a:solidFill>
                <a:srgbClr val="005AA3"/>
              </a:solidFill>
              <a:ea typeface="ヒラギノ角ゴ Pro W3"/>
            </a:endParaRPr>
          </a:p>
          <a:p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•Packs – 10% off Cub Scout Summer Camp @ Parker for Youth </a:t>
            </a:r>
            <a:endParaRPr lang="en-US" b="1">
              <a:solidFill>
                <a:srgbClr val="005AA3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•Troops – 10% off Ripley Rendezvous for Youth</a:t>
            </a:r>
            <a:endParaRPr lang="en-US" b="1">
              <a:solidFill>
                <a:srgbClr val="005AA3"/>
              </a:solidFill>
              <a:ea typeface="ヒラギノ角ゴ Pro W3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•Patch for donations $100 &amp; up</a:t>
            </a:r>
            <a:endParaRPr lang="en-US" b="1">
              <a:solidFill>
                <a:srgbClr val="005AA3"/>
              </a:solidFill>
              <a:ea typeface="ヒラギノ角ゴ Pro W3"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•Thank You gifts at $250 mug &amp; $500 Daypack</a:t>
            </a:r>
            <a:endParaRPr lang="en-US" b="1">
              <a:solidFill>
                <a:srgbClr val="005AA3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•Give online at </a:t>
            </a: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www.bsacmc.org/donate</a:t>
            </a: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 </a:t>
            </a:r>
            <a:endParaRPr lang="en-US" b="1">
              <a:solidFill>
                <a:srgbClr val="005AA3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•Leaders, pledge your support tonight!</a:t>
            </a:r>
            <a:r>
              <a:rPr lang="en-US" b="1">
                <a:solidFill>
                  <a:srgbClr val="004176"/>
                </a:solidFill>
                <a:latin typeface="Lucida Grande"/>
                <a:ea typeface="ヒラギノ角ゴ Pro W3"/>
              </a:rPr>
              <a:t> </a:t>
            </a:r>
            <a:r>
              <a:rPr lang="en-US" b="1">
                <a:solidFill>
                  <a:srgbClr val="005AA3"/>
                </a:solidFill>
                <a:latin typeface="Lucida Grande"/>
                <a:ea typeface="ヒラギノ角ゴ Pro W3"/>
              </a:rPr>
              <a:t> </a:t>
            </a:r>
            <a:endParaRPr lang="en-US" b="1">
              <a:solidFill>
                <a:srgbClr val="005AA3"/>
              </a:solidFill>
              <a:ea typeface="ヒラギノ角ゴ Pro W3"/>
            </a:endParaRPr>
          </a:p>
          <a:p>
            <a:pPr algn="l"/>
            <a:endParaRPr lang="en-US"/>
          </a:p>
        </p:txBody>
      </p:sp>
      <p:pic>
        <p:nvPicPr>
          <p:cNvPr id="3" name="Picture 4" descr="A picture containing cup, mug, vessel&#10;&#10;Description automatically generated">
            <a:extLst>
              <a:ext uri="{FF2B5EF4-FFF2-40B4-BE49-F238E27FC236}">
                <a16:creationId xmlns:a16="http://schemas.microsoft.com/office/drawing/2014/main" id="{82FBE823-0D7B-455F-88CB-AAF877BC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09" y="3663863"/>
            <a:ext cx="2743200" cy="22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1C90-5FD4-4449-ACEE-7986DD36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9ADE-6965-49ED-A730-F9CD784C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BALOO/IOLS - April 30 – May 1</a:t>
            </a:r>
          </a:p>
          <a:p>
            <a:pPr lvl="1"/>
            <a:r>
              <a:rPr lang="en-US">
                <a:ea typeface="ヒラギノ角ゴ Pro W3"/>
              </a:rPr>
              <a:t>In conjunction with Council Camporee</a:t>
            </a:r>
          </a:p>
          <a:p>
            <a:r>
              <a:rPr lang="en-US" b="0">
                <a:ea typeface="ヒラギノ角ゴ Pro W3"/>
              </a:rPr>
              <a:t>Cub Scout Leader Specific Trainings</a:t>
            </a:r>
          </a:p>
          <a:p>
            <a:pPr lvl="1"/>
            <a:r>
              <a:rPr lang="en-US" b="0">
                <a:ea typeface="ヒラギノ角ゴ Pro W3"/>
              </a:rPr>
              <a:t>via </a:t>
            </a:r>
            <a:r>
              <a:rPr lang="en-US">
                <a:ea typeface="ヒラギノ角ゴ Pro W3"/>
              </a:rPr>
              <a:t>Zoom By unit request</a:t>
            </a:r>
            <a:endParaRPr lang="en-US" b="0"/>
          </a:p>
          <a:p>
            <a:r>
              <a:rPr lang="en-US" b="0">
                <a:ea typeface="ヒラギノ角ゴ Pro W3"/>
              </a:rPr>
              <a:t>Youth Protection Training –  using My.Scouting.org</a:t>
            </a:r>
            <a:endParaRPr lang="en-US" b="0"/>
          </a:p>
          <a:p>
            <a:r>
              <a:rPr lang="en-US">
                <a:ea typeface="ヒラギノ角ゴ Pro W3"/>
                <a:cs typeface="Helvetica"/>
              </a:rPr>
              <a:t>Powder Horn -</a:t>
            </a:r>
          </a:p>
          <a:p>
            <a:pPr lvl="1"/>
            <a:r>
              <a:rPr lang="en-US">
                <a:ea typeface="ヒラギノ角ゴ Pro W3"/>
                <a:cs typeface="Helvetica"/>
              </a:rPr>
              <a:t>Outdoor and High Adventure Training </a:t>
            </a:r>
          </a:p>
          <a:p>
            <a:pPr lvl="1"/>
            <a:r>
              <a:rPr lang="en-US">
                <a:ea typeface="ヒラギノ角ゴ Pro W3"/>
                <a:cs typeface="Helvetica"/>
              </a:rPr>
              <a:t>at Parker Scout Camp on </a:t>
            </a:r>
          </a:p>
          <a:p>
            <a:pPr lvl="1"/>
            <a:r>
              <a:rPr lang="en-US">
                <a:ea typeface="ヒラギノ角ゴ Pro W3"/>
                <a:cs typeface="Helvetica"/>
              </a:rPr>
              <a:t>July 23-25, 2021</a:t>
            </a:r>
            <a:endParaRPr lang="en-US">
              <a:ea typeface="ヒラギノ角ゴ Pro W3"/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65D01-3952-46F2-BBCE-753EE994C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id="{50E77F6E-68E2-4DEC-95AF-CEF9F1F6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86" y="4091172"/>
            <a:ext cx="1758072" cy="1810490"/>
          </a:xfrm>
          <a:prstGeom prst="rect">
            <a:avLst/>
          </a:prstGeom>
        </p:spPr>
      </p:pic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3D29F6E8-71A1-44DF-A4C1-FA2D7DA50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24" y="164107"/>
            <a:ext cx="2276902" cy="29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958E2-3CD1-4686-9052-161B3CEFB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3AAF5-99D0-4C82-9E18-D4E203C705D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BE655-2356-4E60-BE39-C682749E6D21}"/>
              </a:ext>
            </a:extLst>
          </p:cNvPr>
          <p:cNvSpPr txBox="1"/>
          <p:nvPr/>
        </p:nvSpPr>
        <p:spPr>
          <a:xfrm>
            <a:off x="2704641" y="404869"/>
            <a:ext cx="372094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Lucida Grande"/>
                <a:ea typeface="ヒラギノ角ゴ Pro W3"/>
              </a:rPr>
              <a:t>Pledge of Allegiance</a:t>
            </a:r>
            <a:endParaRPr lang="en-US" sz="2800" b="1">
              <a:solidFill>
                <a:schemeClr val="tx2">
                  <a:lumMod val="75000"/>
                </a:schemeClr>
              </a:solidFill>
            </a:endParaRPr>
          </a:p>
          <a:p>
            <a:endParaRPr lang="en-US"/>
          </a:p>
        </p:txBody>
      </p:sp>
      <p:pic>
        <p:nvPicPr>
          <p:cNvPr id="4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D17682D1-546C-41E5-8171-6D2883BD3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3" y="978982"/>
            <a:ext cx="5353838" cy="3603492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  <a:extLst>
              <a:ext uri="{FF2B5EF4-FFF2-40B4-BE49-F238E27FC236}">
                <a16:creationId xmlns:a16="http://schemas.microsoft.com/office/drawing/2014/main" id="{5562BE42-94FA-40AB-8CD5-8E39A98F7B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29984" y="3435190"/>
            <a:ext cx="3410108" cy="23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4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94882D-0189-4100-A39F-E5C7A4B6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ea typeface="ヒラギノ角ゴ Pro W3"/>
              </a:rPr>
            </a:br>
            <a:br>
              <a:rPr lang="en-US">
                <a:ea typeface="ヒラギノ角ゴ Pro W3"/>
                <a:cs typeface="Helvetica"/>
              </a:rPr>
            </a:br>
            <a:br>
              <a:rPr lang="en-US">
                <a:ea typeface="ヒラギノ角ゴ Pro W3"/>
                <a:cs typeface="Helvetica"/>
              </a:rPr>
            </a:br>
            <a:br>
              <a:rPr lang="en-US"/>
            </a:br>
            <a:br>
              <a:rPr lang="en-US"/>
            </a:br>
            <a:br>
              <a:rPr lang="en-US" sz="3000"/>
            </a:br>
            <a:br>
              <a:rPr lang="en-US" sz="3000">
                <a:ea typeface="ヒラギノ角ゴ Pro W3"/>
              </a:rPr>
            </a:br>
            <a:endParaRPr lang="en-US" sz="3000">
              <a:ea typeface="ヒラギノ角ゴ Pro W3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FE1C5-423E-46BE-9D30-36A69F96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>
                <a:solidFill>
                  <a:srgbClr val="C00000"/>
                </a:solidFill>
                <a:ea typeface="ヒラギノ角ゴ Pro W3"/>
                <a:cs typeface="Helvetica"/>
              </a:rPr>
              <a:t>Cub Scout Breakout- </a:t>
            </a:r>
            <a:endParaRPr lang="en-US" b="0">
              <a:cs typeface="Helvetica"/>
            </a:endParaRPr>
          </a:p>
          <a:p>
            <a:r>
              <a:rPr lang="en-US">
                <a:ea typeface="ヒラギノ角ゴ Pro W3"/>
                <a:cs typeface="Helvetica"/>
              </a:rPr>
              <a:t>Other things should, can do with Pack and Den</a:t>
            </a:r>
            <a:endParaRPr lang="en-US" b="0">
              <a:cs typeface="Helvetica"/>
            </a:endParaRPr>
          </a:p>
          <a:p>
            <a:pPr marL="0" indent="0">
              <a:buNone/>
            </a:pPr>
            <a:endParaRPr lang="en-US" b="0">
              <a:cs typeface="Helvetica"/>
            </a:endParaRPr>
          </a:p>
          <a:p>
            <a:pPr marL="0" indent="0">
              <a:buNone/>
            </a:pPr>
            <a:r>
              <a:rPr lang="en-US" sz="3200">
                <a:solidFill>
                  <a:srgbClr val="C00000"/>
                </a:solidFill>
                <a:ea typeface="ヒラギノ角ゴ Pro W3"/>
                <a:cs typeface="Helvetica"/>
              </a:rPr>
              <a:t>Scouts BSA Breakout-</a:t>
            </a:r>
            <a:endParaRPr lang="en-US" b="0">
              <a:cs typeface="Helvetica"/>
            </a:endParaRPr>
          </a:p>
          <a:p>
            <a:r>
              <a:rPr lang="en-US">
                <a:ea typeface="ヒラギノ角ゴ Pro W3"/>
                <a:cs typeface="Helvetica"/>
              </a:rPr>
              <a:t>Scout BSA Camps</a:t>
            </a:r>
            <a:endParaRPr lang="en-US">
              <a:cs typeface="Helvetica"/>
            </a:endParaRPr>
          </a:p>
          <a:p>
            <a:pPr lvl="1"/>
            <a:r>
              <a:rPr lang="en-US" b="1">
                <a:ea typeface="ヒラギノ角ゴ Pro W3"/>
                <a:cs typeface="Helvetica"/>
              </a:rPr>
              <a:t>Where do you go</a:t>
            </a:r>
            <a:endParaRPr lang="en-US" b="1">
              <a:cs typeface="Helvetica"/>
            </a:endParaRPr>
          </a:p>
          <a:p>
            <a:pPr lvl="1"/>
            <a:r>
              <a:rPr lang="en-US" b="1">
                <a:ea typeface="ヒラギノ角ゴ Pro W3"/>
                <a:cs typeface="Helvetica"/>
              </a:rPr>
              <a:t>How do you plan with Covid</a:t>
            </a:r>
            <a:br>
              <a:rPr lang="en-US" b="0">
                <a:cs typeface="Helvetica"/>
              </a:rPr>
            </a:br>
            <a:endParaRPr lang="en-US" b="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BA8AD-8D9A-4257-9DC9-88483A045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7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B7B58C-1780-44AC-807B-D9E577AD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/>
          <a:lstStyle/>
          <a:p>
            <a:r>
              <a:rPr lang="en-US">
                <a:ea typeface="ヒラギノ角ゴ Pro W3"/>
              </a:rPr>
              <a:t>Cub Scout Breakout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FDD457-80BF-465C-92A2-AD53F6F0C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6293AAF5-99D0-4C82-9E18-D4E203C705D6}" type="slidenum">
              <a:rPr lang="en-US" altLang="en-US"/>
              <a:pPr>
                <a:spcAft>
                  <a:spcPts val="600"/>
                </a:spcAft>
              </a:pPr>
              <a:t>21</a:t>
            </a:fld>
            <a:endParaRPr lang="en-US" alt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EBDE98A-5B6F-4CD5-A4AD-D56E72C410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042" y="1462993"/>
            <a:ext cx="7481453" cy="41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987F26-DAFB-4A7F-AE9A-6EF2FA96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Scouts BSA Breakout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2305A5-08F0-4B85-BD86-041B511D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>
              <a:cs typeface="Helvetica"/>
            </a:endParaRPr>
          </a:p>
          <a:p>
            <a:pPr marL="0" indent="0">
              <a:buNone/>
            </a:pPr>
            <a:endParaRPr lang="en-US" b="0">
              <a:cs typeface="Helvetica"/>
            </a:endParaRPr>
          </a:p>
          <a:p>
            <a:endParaRPr lang="en-US" b="0">
              <a:cs typeface="Helvetica"/>
            </a:endParaRPr>
          </a:p>
          <a:p>
            <a:endParaRPr lang="en-US" b="0">
              <a:cs typeface="Helvetica"/>
            </a:endParaRPr>
          </a:p>
          <a:p>
            <a:endParaRPr lang="en-US" b="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18592-43AA-4A7A-9DC9-29B5B9BD3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0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4F310F90-531D-4521-A224-D2565A14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651000"/>
            <a:ext cx="4754563" cy="2109788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  <a:ea typeface="ヒラギノ角ゴ Pro W3" charset="-128"/>
              </a:rPr>
              <a:t>Questions Concerns </a:t>
            </a:r>
            <a:br>
              <a:rPr lang="en-US" altLang="en-US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>
                <a:latin typeface="Helvetica" panose="020B0604020202020204" pitchFamily="34" charset="0"/>
                <a:ea typeface="ヒラギノ角ゴ Pro W3" charset="-128"/>
              </a:rPr>
              <a:t>Comments?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99529F73-31C0-4E8B-8F3B-D560091A7F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6D79E-06AD-438A-B7CD-2513C4B85947}" type="slidenum">
              <a:rPr lang="en-US" altLang="en-US" sz="100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B46471-7B64-4642-B97C-5512E622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</a:rPr>
              <a:t>AGENDA – 7pm 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5B94694-8C9E-4FFB-8A2E-A59D7FA0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8262"/>
            <a:ext cx="8229600" cy="46839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ea typeface="ヒラギノ角ゴ Pro W3"/>
              </a:rPr>
              <a:t>AGENDA – 7:00pm</a:t>
            </a:r>
          </a:p>
          <a:p>
            <a:pPr eaLnBrk="1" hangingPunct="1"/>
            <a:r>
              <a:rPr lang="en-US" altLang="en-US">
                <a:ea typeface="ヒラギノ角ゴ Pro W3"/>
              </a:rPr>
              <a:t>Welcome –</a:t>
            </a:r>
          </a:p>
          <a:p>
            <a:r>
              <a:rPr lang="en-US" altLang="en-US">
                <a:ea typeface="ヒラギノ角ゴ Pro W3"/>
              </a:rPr>
              <a:t>Attendance</a:t>
            </a:r>
          </a:p>
          <a:p>
            <a:pPr eaLnBrk="1" hangingPunct="1"/>
            <a:r>
              <a:rPr lang="en-US" altLang="en-US">
                <a:ea typeface="ヒラギノ角ゴ Pro W3"/>
              </a:rPr>
              <a:t>Safety Moment – Guide to Safe Scouting</a:t>
            </a:r>
          </a:p>
          <a:p>
            <a:r>
              <a:rPr lang="en-US" altLang="en-US">
                <a:ea typeface="ヒラギノ角ゴ Pro W3"/>
              </a:rPr>
              <a:t>CMC Programs/Events/Training updates – </a:t>
            </a:r>
            <a:endParaRPr lang="en-US"/>
          </a:p>
          <a:p>
            <a:r>
              <a:rPr lang="en-US" altLang="en-US">
                <a:ea typeface="ヒラギノ角ゴ Pro W3"/>
              </a:rPr>
              <a:t>Big Rock – </a:t>
            </a:r>
          </a:p>
          <a:p>
            <a:r>
              <a:rPr lang="en-US" altLang="en-US">
                <a:ea typeface="ヒラギノ角ゴ Pro W3"/>
              </a:rPr>
              <a:t>Breakouts  - 7:30pm</a:t>
            </a:r>
            <a:endParaRPr lang="en-US" altLang="en-US">
              <a:ea typeface="ヒラギノ角ゴ Pro W3" charset="-128"/>
            </a:endParaRPr>
          </a:p>
          <a:p>
            <a:pPr lvl="1"/>
            <a:endParaRPr lang="en-US" altLang="en-US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>
              <a:buNone/>
            </a:pPr>
            <a:endParaRPr lang="en-US" altLang="en-US">
              <a:highlight>
                <a:srgbClr val="FFFF00"/>
              </a:highlight>
              <a:ea typeface="ヒラギノ角ゴ Pro W3"/>
              <a:cs typeface="Helvetica"/>
            </a:endParaRPr>
          </a:p>
          <a:p>
            <a:pPr marL="0" indent="0">
              <a:buNone/>
            </a:pPr>
            <a:endParaRPr lang="en-US">
              <a:latin typeface="Helvetica" panose="020B0604020202020204" pitchFamily="34" charset="0"/>
              <a:cs typeface="Helvetica"/>
            </a:endParaRPr>
          </a:p>
          <a:p>
            <a:pPr eaLnBrk="1" hangingPunct="1"/>
            <a:endParaRPr lang="en-US" altLang="en-US">
              <a:latin typeface="Helvetica" panose="020B0604020202020204" pitchFamily="34" charset="0"/>
              <a:ea typeface="ヒラギノ角ゴ Pro W3" charset="-128"/>
            </a:endParaRPr>
          </a:p>
          <a:p>
            <a:pPr eaLnBrk="1" hangingPunct="1"/>
            <a:endParaRPr lang="en-US" altLang="en-US">
              <a:latin typeface="Helvetica" panose="020B0604020202020204" pitchFamily="34" charset="0"/>
              <a:ea typeface="ヒラギノ角ゴ Pro W3" charset="-128"/>
            </a:endParaRPr>
          </a:p>
          <a:p>
            <a:pPr eaLnBrk="1" hangingPunct="1">
              <a:buNone/>
            </a:pPr>
            <a:endParaRPr lang="en-US" altLang="en-US">
              <a:latin typeface="Helvetica" panose="020B0604020202020204" pitchFamily="34" charset="0"/>
              <a:ea typeface="ヒラギノ角ゴ Pro W3" charset="-128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7DB50A46-3284-42EB-954F-659736487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34E9C-42D6-4DE9-85D9-356AF787D684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8824-E42C-4DCF-8F01-937F8A39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56" y="346127"/>
            <a:ext cx="7043737" cy="1143000"/>
          </a:xfrm>
        </p:spPr>
        <p:txBody>
          <a:bodyPr/>
          <a:lstStyle/>
          <a:p>
            <a:r>
              <a:rPr lang="en-US" sz="2800">
                <a:ea typeface="ヒラギノ角ゴ Pro W3"/>
              </a:rPr>
              <a:t>BSA SAFETY MOMENT – </a:t>
            </a:r>
            <a:br>
              <a:rPr lang="en-US" sz="2800">
                <a:ea typeface="ヒラギノ角ゴ Pro W3"/>
              </a:rPr>
            </a:br>
            <a:r>
              <a:rPr lang="en-US" sz="2800">
                <a:ea typeface="ヒラギノ角ゴ Pro W3"/>
              </a:rPr>
              <a:t>Guide to Safe Scouting</a:t>
            </a:r>
            <a:endParaRPr 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B206E-F68C-4F79-8152-262D05CE8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A1CCD-946D-4E3D-8463-C4B359E4614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933DC-D0FC-4ABD-964F-E7C6A7F27256}"/>
              </a:ext>
            </a:extLst>
          </p:cNvPr>
          <p:cNvSpPr txBox="1"/>
          <p:nvPr/>
        </p:nvSpPr>
        <p:spPr>
          <a:xfrm>
            <a:off x="2371929" y="155379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39D08-5288-407C-A324-0DC4FFF8B708}"/>
              </a:ext>
            </a:extLst>
          </p:cNvPr>
          <p:cNvSpPr/>
          <p:nvPr/>
        </p:nvSpPr>
        <p:spPr>
          <a:xfrm>
            <a:off x="2906896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FE711-D840-4260-8D93-3012D0F157FB}"/>
              </a:ext>
            </a:extLst>
          </p:cNvPr>
          <p:cNvSpPr txBox="1"/>
          <p:nvPr/>
        </p:nvSpPr>
        <p:spPr>
          <a:xfrm>
            <a:off x="143219" y="1892147"/>
            <a:ext cx="58003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Lucida Grande"/>
              <a:ea typeface="ヒラギノ角ゴ Pro W3"/>
            </a:endParaRPr>
          </a:p>
        </p:txBody>
      </p:sp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7A9EEDC9-4006-4F58-A001-7B6A08826C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7880" y="1552785"/>
            <a:ext cx="6845438" cy="40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C7AB-81BA-4A93-9A46-E9FD53BE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Big News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CAF8-1E6C-4DE0-899D-0CFF97BA3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0753"/>
            <a:ext cx="8229600" cy="4234338"/>
          </a:xfrm>
        </p:spPr>
        <p:txBody>
          <a:bodyPr/>
          <a:lstStyle/>
          <a:p>
            <a:r>
              <a:rPr lang="en-US" sz="2200" b="0">
                <a:ea typeface="ヒラギノ角ゴ Pro W3"/>
                <a:cs typeface="Helvetica"/>
              </a:rPr>
              <a:t>In </a:t>
            </a:r>
            <a:r>
              <a:rPr lang="en-US" sz="2200" b="0" err="1">
                <a:ea typeface="ヒラギノ角ゴ Pro W3"/>
                <a:cs typeface="Helvetica"/>
              </a:rPr>
              <a:t>My.Scouting</a:t>
            </a:r>
            <a:r>
              <a:rPr lang="en-US" sz="2200" b="0">
                <a:ea typeface="ヒラギノ角ゴ Pro W3"/>
                <a:cs typeface="Helvetica"/>
              </a:rPr>
              <a:t>, unit leaders can now make transfers between units. </a:t>
            </a:r>
            <a:r>
              <a:rPr lang="en-US" sz="2200">
                <a:ea typeface="ヒラギノ角ゴ Pro W3"/>
                <a:cs typeface="Helvetica"/>
              </a:rPr>
              <a:t>No paper applications are required if completed this way!</a:t>
            </a:r>
          </a:p>
          <a:p>
            <a:r>
              <a:rPr lang="en-US" sz="2200" b="0" err="1">
                <a:ea typeface="ヒラギノ角ゴ Pro W3"/>
                <a:cs typeface="Helvetica"/>
              </a:rPr>
              <a:t>My.Scouting</a:t>
            </a:r>
            <a:r>
              <a:rPr lang="en-US" sz="2200" b="0">
                <a:ea typeface="ヒラギノ角ゴ Pro W3"/>
                <a:cs typeface="Helvetica"/>
              </a:rPr>
              <a:t> changed Member Manager and Organization Manager, it is now listed as </a:t>
            </a:r>
            <a:r>
              <a:rPr lang="en-US" sz="2200">
                <a:ea typeface="ヒラギノ角ゴ Pro W3"/>
                <a:cs typeface="Helvetica"/>
              </a:rPr>
              <a:t>Roster.</a:t>
            </a:r>
          </a:p>
          <a:p>
            <a:r>
              <a:rPr lang="en-US" sz="2200" b="0">
                <a:ea typeface="ヒラギノ角ゴ Pro W3"/>
                <a:cs typeface="Helvetica"/>
              </a:rPr>
              <a:t>Disability, Equity and Inclusion Merit Badge has been delayed.</a:t>
            </a:r>
          </a:p>
          <a:p>
            <a:r>
              <a:rPr lang="en-US" sz="2200">
                <a:ea typeface="ヒラギノ角ゴ Pro W3"/>
                <a:cs typeface="Helvetica"/>
              </a:rPr>
              <a:t>NRA Gun Safety Training- Kimball Rod and Gun Club Saturday March 13  8am - 4pm </a:t>
            </a:r>
          </a:p>
          <a:p>
            <a:r>
              <a:rPr lang="en-US" sz="2200">
                <a:ea typeface="ヒラギノ角ゴ Pro W3"/>
                <a:cs typeface="Helvetica"/>
              </a:rPr>
              <a:t>Fall Roundup Survey</a:t>
            </a:r>
          </a:p>
          <a:p>
            <a:endParaRPr lang="en-US" sz="2200">
              <a:ea typeface="ヒラギノ角ゴ Pro W3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50270-7024-4272-BFB5-6236103B7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E100-3A8B-4DE1-BCE1-83CC8911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Thank you, </a:t>
            </a:r>
            <a:r>
              <a:rPr lang="en-US">
                <a:ea typeface="ヒラギノ角ゴ Pro W3"/>
                <a:cs typeface="Helvetica"/>
              </a:rPr>
              <a:t>Adam </a:t>
            </a:r>
            <a:r>
              <a:rPr lang="en-US">
                <a:ea typeface="ヒラギノ角ゴ Pro W3"/>
              </a:rPr>
              <a:t>for all you have done. You will be missed!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402AE53-772C-4178-B2B4-79F364863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265" y="1600201"/>
            <a:ext cx="3387470" cy="4234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6E281-3632-4722-A327-1078947FA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54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575B-79BD-4F78-A681-B78EC9A7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Weekly Communications from Council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74C8CE-A162-4B20-A567-458728159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/>
              <a:t>To subscribe go to: </a:t>
            </a:r>
            <a:r>
              <a:rPr lang="en-US">
                <a:hlinkClick r:id="rId2"/>
              </a:rPr>
              <a:t>bsacmc.org/subscribe</a:t>
            </a:r>
            <a:endParaRPr lang="en-US"/>
          </a:p>
          <a:p>
            <a:pPr marL="0" indent="0">
              <a:buNone/>
            </a:pPr>
            <a:r>
              <a:rPr lang="en-US"/>
              <a:t>Or click the button at the bottom of our website homepage.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83F7F18-58AE-44FF-8F88-2AA81999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46" y="2983250"/>
            <a:ext cx="4906546" cy="282340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971C0-82C0-4ECF-BCAB-DBD3B24A3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08750"/>
            <a:ext cx="41275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80F5F4ED-D2A3-42CD-A3A9-929F2600DBFD}" type="slidenum">
              <a:rPr lang="en-US" altLang="en-US"/>
              <a:pPr>
                <a:spcAft>
                  <a:spcPts val="60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18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0B46471-7B64-4642-B97C-5512E622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</a:rPr>
              <a:t>Council Updates  2021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5B94694-8C9E-4FFB-8A2E-A59D7FA0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5" y="1417161"/>
            <a:ext cx="8553653" cy="4662332"/>
          </a:xfrm>
        </p:spPr>
        <p:txBody>
          <a:bodyPr/>
          <a:lstStyle/>
          <a:p>
            <a:pPr eaLnBrk="1" hangingPunct="1"/>
            <a:r>
              <a:rPr lang="en-US" sz="2000">
                <a:ea typeface="ヒラギノ角ゴ Pro W3"/>
                <a:cs typeface="Helvetica"/>
              </a:rPr>
              <a:t>Klondike Derby- Mar 6</a:t>
            </a:r>
            <a:endParaRPr lang="en-US" sz="2000" b="0">
              <a:ea typeface="ヒラギノ角ゴ Pro W3"/>
              <a:cs typeface="Helvetica"/>
            </a:endParaRPr>
          </a:p>
          <a:p>
            <a:r>
              <a:rPr lang="en-US" sz="2000">
                <a:ea typeface="ヒラギノ角ゴ Pro W3"/>
                <a:cs typeface="Helvetica"/>
              </a:rPr>
              <a:t>Council/District Pinewood Derby March 20</a:t>
            </a:r>
          </a:p>
          <a:p>
            <a:pPr lvl="1"/>
            <a:r>
              <a:rPr lang="en-US">
                <a:ea typeface="ヒラギノ角ゴ Pro W3"/>
                <a:cs typeface="Helvetica"/>
              </a:rPr>
              <a:t>Make sure you fill out form and register on website! </a:t>
            </a:r>
          </a:p>
          <a:p>
            <a:r>
              <a:rPr lang="en-US" altLang="en-US" sz="2000">
                <a:ea typeface="ヒラギノ角ゴ Pro W3"/>
              </a:rPr>
              <a:t>Merit Badge Clinic April 10  </a:t>
            </a:r>
            <a:endParaRPr lang="en-US" altLang="en-US" sz="2000"/>
          </a:p>
          <a:p>
            <a:pPr lvl="1"/>
            <a:r>
              <a:rPr lang="en-US" altLang="en-US">
                <a:ea typeface="ヒラギノ角ゴ Pro W3"/>
                <a:cs typeface="Helvetica"/>
              </a:rPr>
              <a:t>there are still openings in: Drafting, First Aid, Genealogy, Geology, Public Speaking, Traffic Safety.</a:t>
            </a:r>
          </a:p>
          <a:p>
            <a:r>
              <a:rPr lang="en-US" altLang="en-US" sz="2000">
                <a:ea typeface="ヒラギノ角ゴ Pro W3"/>
                <a:cs typeface="Helvetica"/>
              </a:rPr>
              <a:t>Gateway District Fun Day – April 24 – Elk River</a:t>
            </a:r>
          </a:p>
          <a:p>
            <a:r>
              <a:rPr lang="en-US" sz="2000">
                <a:ea typeface="ヒラギノ角ゴ Pro W3"/>
                <a:cs typeface="Helvetica"/>
              </a:rPr>
              <a:t>Wilderness First Aid-  #2</a:t>
            </a:r>
          </a:p>
          <a:p>
            <a:pPr lvl="1"/>
            <a:r>
              <a:rPr lang="en-US">
                <a:ea typeface="ヒラギノ角ゴ Pro W3"/>
                <a:cs typeface="Helvetica"/>
              </a:rPr>
              <a:t>April 22- April 24 must have minimum of 6 people to have class.</a:t>
            </a:r>
            <a:endParaRPr lang="en-US"/>
          </a:p>
          <a:p>
            <a:r>
              <a:rPr lang="en-US" sz="2000">
                <a:ea typeface="ヒラギノ角ゴ Pro W3"/>
                <a:cs typeface="Helvetica"/>
              </a:rPr>
              <a:t>Baloo/IOLS- April 30 – May 1</a:t>
            </a:r>
          </a:p>
          <a:p>
            <a:r>
              <a:rPr lang="en-US" sz="2000">
                <a:ea typeface="ヒラギノ角ゴ Pro W3"/>
                <a:cs typeface="Helvetica"/>
              </a:rPr>
              <a:t>Council Camporee for Scouts BSA at Parker </a:t>
            </a:r>
            <a:endParaRPr lang="en-US" sz="2000" b="0">
              <a:cs typeface="Helvetica"/>
            </a:endParaRPr>
          </a:p>
          <a:p>
            <a:pPr lvl="1"/>
            <a:r>
              <a:rPr lang="en-US">
                <a:ea typeface="ヒラギノ角ゴ Pro W3"/>
                <a:cs typeface="Helvetica"/>
              </a:rPr>
              <a:t>April 30 – May 2                 </a:t>
            </a:r>
            <a:endParaRPr lang="en-US" b="0">
              <a:cs typeface="Helvetica"/>
            </a:endParaRPr>
          </a:p>
          <a:p>
            <a:endParaRPr lang="en-US" sz="2000">
              <a:ea typeface="ヒラギノ角ゴ Pro W3"/>
              <a:cs typeface="Helvetica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7DB50A46-3284-42EB-954F-659736487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 b="1" i="1">
                <a:solidFill>
                  <a:srgbClr val="CF0031"/>
                </a:solidFill>
                <a:latin typeface="Helvetica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i="1">
                <a:solidFill>
                  <a:srgbClr val="005AA3"/>
                </a:solidFill>
                <a:latin typeface="Helvetica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34E9C-42D6-4DE9-85D9-356AF787D684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>
              <a:solidFill>
                <a:srgbClr val="95B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0613-4ECB-4AE6-9D95-81D0EC94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Council Updates Continued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D801-E7EC-4EDB-930A-25A14224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422481"/>
            <a:ext cx="8229600" cy="4751024"/>
          </a:xfrm>
        </p:spPr>
        <p:txBody>
          <a:bodyPr/>
          <a:lstStyle/>
          <a:p>
            <a:r>
              <a:rPr lang="en-US" sz="2000">
                <a:ea typeface="ヒラギノ角ゴ Pro W3"/>
                <a:cs typeface="Helvetica"/>
              </a:rPr>
              <a:t>Parker Clean-up Day – Wilderness Engineers – May 1</a:t>
            </a:r>
          </a:p>
          <a:p>
            <a:r>
              <a:rPr lang="en-US" sz="2000">
                <a:ea typeface="ヒラギノ角ゴ Pro W3"/>
                <a:cs typeface="Helvetica"/>
              </a:rPr>
              <a:t>Cub/Webelos Event- May 22- registration coming soon</a:t>
            </a:r>
            <a:endParaRPr lang="en-US"/>
          </a:p>
          <a:p>
            <a:r>
              <a:rPr lang="en-US" sz="2000">
                <a:ea typeface="ヒラギノ角ゴ Pro W3"/>
                <a:cs typeface="Helvetica"/>
              </a:rPr>
              <a:t>Cub Resident Camp – Parker – Registration is open</a:t>
            </a:r>
            <a:endParaRPr lang="en-US" sz="2000">
              <a:ea typeface="ヒラギノ角ゴ Pro W3"/>
            </a:endParaRPr>
          </a:p>
          <a:p>
            <a:r>
              <a:rPr lang="en-US" sz="2000">
                <a:ea typeface="ヒラギノ角ゴ Pro W3"/>
                <a:cs typeface="Helvetica"/>
              </a:rPr>
              <a:t>Voyageurs – Jun 17-20</a:t>
            </a:r>
            <a:endParaRPr lang="en-US" sz="2000">
              <a:ea typeface="ヒラギノ角ゴ Pro W3"/>
            </a:endParaRPr>
          </a:p>
          <a:p>
            <a:r>
              <a:rPr lang="en-US" sz="2000">
                <a:ea typeface="ヒラギノ角ゴ Pro W3"/>
                <a:cs typeface="Helvetica"/>
              </a:rPr>
              <a:t>CMC Annual Golf Scramble June 28th</a:t>
            </a:r>
          </a:p>
          <a:p>
            <a:r>
              <a:rPr lang="en-US" sz="2000">
                <a:ea typeface="ヒラギノ角ゴ Pro W3"/>
                <a:cs typeface="Helvetica"/>
              </a:rPr>
              <a:t>NYLT at Parker- June 27 – July 2, 2021</a:t>
            </a:r>
          </a:p>
          <a:p>
            <a:r>
              <a:rPr lang="en-US" sz="2000">
                <a:ea typeface="ヒラギノ角ゴ Pro W3"/>
                <a:cs typeface="Helvetica"/>
              </a:rPr>
              <a:t>Powderhorn – July 23 - 25</a:t>
            </a:r>
            <a:endParaRPr lang="en-US" sz="2000">
              <a:ea typeface="ヒラギノ角ゴ Pro W3"/>
            </a:endParaRPr>
          </a:p>
          <a:p>
            <a:r>
              <a:rPr lang="en-US" sz="2000">
                <a:ea typeface="ヒラギノ角ゴ Pro W3"/>
                <a:cs typeface="Helvetica"/>
              </a:rPr>
              <a:t>Council Canoe Excursion- Aug 18 – 20, 2021</a:t>
            </a:r>
            <a:endParaRPr lang="en-US" sz="2000" b="0">
              <a:ea typeface="ヒラギノ角ゴ Pro W3"/>
              <a:cs typeface="Helvetica"/>
            </a:endParaRPr>
          </a:p>
          <a:p>
            <a:r>
              <a:rPr lang="en-US" sz="2000">
                <a:ea typeface="ヒラギノ角ゴ Pro W3"/>
                <a:cs typeface="Helvetica"/>
              </a:rPr>
              <a:t>Ripley Rendezvous- Oct 8-10</a:t>
            </a:r>
            <a:endParaRPr lang="en-US" sz="2000" b="0">
              <a:ea typeface="ヒラギノ角ゴ Pro W3"/>
              <a:cs typeface="Helvetica"/>
            </a:endParaRPr>
          </a:p>
          <a:p>
            <a:r>
              <a:rPr lang="en-US" sz="2000">
                <a:ea typeface="ヒラギノ角ゴ Pro W3"/>
                <a:cs typeface="Helvetica"/>
              </a:rPr>
              <a:t>Webelos Weekend at Parker – Oct 15-17</a:t>
            </a:r>
          </a:p>
          <a:p>
            <a:r>
              <a:rPr lang="en-US" sz="2000">
                <a:ea typeface="ヒラギノ角ゴ Pro W3"/>
                <a:cs typeface="Helvetica"/>
              </a:rPr>
              <a:t>Philmont Trek – June 2022</a:t>
            </a:r>
            <a:endParaRPr lang="en-US" sz="2000">
              <a:ea typeface="ヒラギノ角ゴ Pro W3"/>
            </a:endParaRPr>
          </a:p>
          <a:p>
            <a:r>
              <a:rPr lang="en-US" sz="2000">
                <a:ea typeface="ヒラギノ角ゴ Pro W3"/>
                <a:cs typeface="Helvetica"/>
              </a:rPr>
              <a:t>Wood Badge – Fall 2022</a:t>
            </a:r>
            <a:endParaRPr lang="en-US" sz="2000">
              <a:ea typeface="ヒラギノ角ゴ Pro W3"/>
            </a:endParaRPr>
          </a:p>
          <a:p>
            <a:endParaRPr lang="en-US" b="0">
              <a:cs typeface="Helvetica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3867D-69C2-40C0-8D69-5753723AA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F4ED-D2A3-42CD-A3A9-929F2600DBFD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48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87EDA75C159479E1FE3B645204284" ma:contentTypeVersion="4" ma:contentTypeDescription="Create a new document." ma:contentTypeScope="" ma:versionID="9d94cf3f6c696536abb56108e2f3661b">
  <xsd:schema xmlns:xsd="http://www.w3.org/2001/XMLSchema" xmlns:xs="http://www.w3.org/2001/XMLSchema" xmlns:p="http://schemas.microsoft.com/office/2006/metadata/properties" xmlns:ns2="6c8bd05d-c24f-458f-84f2-19566226ed76" xmlns:ns3="43180aab-a60c-40e3-ab30-b148a947a4ec" targetNamespace="http://schemas.microsoft.com/office/2006/metadata/properties" ma:root="true" ma:fieldsID="e3b213df3696a1605b8e4cf9603f35d3" ns2:_="" ns3:_="">
    <xsd:import namespace="6c8bd05d-c24f-458f-84f2-19566226ed76"/>
    <xsd:import namespace="43180aab-a60c-40e3-ab30-b148a947a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bd05d-c24f-458f-84f2-19566226e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80aab-a60c-40e3-ab30-b148a947a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180aab-a60c-40e3-ab30-b148a947a4ec">
      <UserInfo>
        <DisplayName>Holly Carlson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3B1E430-D0DF-4BE1-BF62-9F7EB3FEAD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5E14F8-4D29-474E-857B-A0A8D6154238}">
  <ds:schemaRefs>
    <ds:schemaRef ds:uri="43180aab-a60c-40e3-ab30-b148a947a4ec"/>
    <ds:schemaRef ds:uri="6c8bd05d-c24f-458f-84f2-19566226ed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D7FD9D-1AEB-460D-9216-A44D7155ED32}">
  <ds:schemaRefs>
    <ds:schemaRef ds:uri="http://schemas.microsoft.com/office/2006/documentManagement/types"/>
    <ds:schemaRef ds:uri="http://purl.org/dc/dcmitype/"/>
    <ds:schemaRef ds:uri="43180aab-a60c-40e3-ab30-b148a947a4ec"/>
    <ds:schemaRef ds:uri="http://schemas.openxmlformats.org/package/2006/metadata/core-properties"/>
    <ds:schemaRef ds:uri="http://schemas.microsoft.com/office/2006/metadata/properties"/>
    <ds:schemaRef ds:uri="6c8bd05d-c24f-458f-84f2-19566226ed76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998</Words>
  <Application>Microsoft Office PowerPoint</Application>
  <PresentationFormat>On-screen Show (4:3)</PresentationFormat>
  <Paragraphs>179</Paragraphs>
  <Slides>23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Jokerman</vt:lpstr>
      <vt:lpstr>Lucida Grande</vt:lpstr>
      <vt:lpstr>Office Theme</vt:lpstr>
      <vt:lpstr>Central Minnesota Council   March 2021  Roundtable    </vt:lpstr>
      <vt:lpstr>PowerPoint Presentation</vt:lpstr>
      <vt:lpstr>AGENDA – 7pm </vt:lpstr>
      <vt:lpstr>BSA SAFETY MOMENT –  Guide to Safe Scouting</vt:lpstr>
      <vt:lpstr>Big News </vt:lpstr>
      <vt:lpstr>Thank you, Adam for all you have done. You will be missed!</vt:lpstr>
      <vt:lpstr>Weekly Communications from Council</vt:lpstr>
      <vt:lpstr>Council Updates  2021</vt:lpstr>
      <vt:lpstr>Council Updates Continued</vt:lpstr>
      <vt:lpstr>Pinewood Derby</vt:lpstr>
      <vt:lpstr>Council Camporee   "Wilderness Clue"</vt:lpstr>
      <vt:lpstr>Buy Your Mask today</vt:lpstr>
      <vt:lpstr>Parker Scout Camp “Super Scouts Wear a Different Mask”</vt:lpstr>
      <vt:lpstr>Awards</vt:lpstr>
      <vt:lpstr>Roving Council WIDE Day Camp(s)</vt:lpstr>
      <vt:lpstr>SCOUT SHOP UPDATES</vt:lpstr>
      <vt:lpstr>Spring Sale</vt:lpstr>
      <vt:lpstr>Friends of Scouting</vt:lpstr>
      <vt:lpstr>Training Opportunities</vt:lpstr>
      <vt:lpstr>       </vt:lpstr>
      <vt:lpstr>Cub Scout Breakout</vt:lpstr>
      <vt:lpstr>Scouts BSA Breakout</vt:lpstr>
      <vt:lpstr>Questions Concerns 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Minnesota Council  Gateway District   October 1st  Roundtable  </dc:title>
  <dc:creator>Anna Wilson</dc:creator>
  <cp:lastModifiedBy>Anna Wilson</cp:lastModifiedBy>
  <cp:revision>6</cp:revision>
  <dcterms:created xsi:type="dcterms:W3CDTF">2020-10-01T15:21:38Z</dcterms:created>
  <dcterms:modified xsi:type="dcterms:W3CDTF">2021-03-23T20:44:58Z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0x01010074987EDA75C159479E1FE3B645204284</vt:lpwstr>
  </property>
</Properties>
</file>